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449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22" r:id="rId18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F85FF"/>
    <a:srgbClr val="F5EFD7"/>
    <a:srgbClr val="76D6FF"/>
    <a:srgbClr val="941651"/>
    <a:srgbClr val="FFFD78"/>
    <a:srgbClr val="D883FF"/>
    <a:srgbClr val="F5F8E6"/>
    <a:srgbClr val="EBEBEB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36" autoAdjust="0"/>
    <p:restoredTop sz="96405" autoAdjust="0"/>
  </p:normalViewPr>
  <p:slideViewPr>
    <p:cSldViewPr showGuides="1">
      <p:cViewPr varScale="1">
        <p:scale>
          <a:sx n="149" d="100"/>
          <a:sy n="149" d="100"/>
        </p:scale>
        <p:origin x="184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57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2/9/23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08:06:0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2253 39 24575,'-28'-2'0,"-22"-2"0,-35-2 0,32 3 0,-3 0 0,-5 0 0,0 1 0,5-1 0,2 1 0,-44-2 0,11 0 0,2 3 0,-12 1 0,47 0 0,0 0 0,-1 0 0,0 0 0,-41-1 0,14 0 0,10 1 0,16 1 0,13 0 0,11 3 0,-15 6 0,-20 5 0,-26 7 0,37-9 0,-1-1 0,1 0 0,1 0 0,-45 9 0,21-6 0,23-5 0,22-4 0,15-1 0,7 3 0,0 2 0,-5 6 0,-1 2 0,1 0 0,1 0 0,2-1 0,-1 2 0,2 0 0,2 2 0,3 2 0,2 0 0,-1 3 0,0-2 0,-2 2 0,0 3 0,0 1 0,-1 3 0,0 0 0,1 3 0,2 3 0,4 1 0,0-1 0,1-4 0,0-3 0,-1 0 0,-1 4 0,0 2 0,0 3 0,4-1 0,5 3 0,-3-18 0,3 5 0,-4-15 0,2 3 0,2-1 0,0-3 0,4 1 0,4 3 0,7 6 0,6 2 0,5 2 0,10 2 0,10 0 0,18 0 0,18-1 0,-36-15 0,2-1 0,6 0 0,2 0 0,7-1 0,2-1 0,7-1 0,0-1 0,-4-1 0,-2-2 0,-7 0 0,-4-2 0,32 1 0,-41-2 0,-24-2 0,-12 0 0,-7-1 0,15 1 0,27 0 0,22 0 0,11 2 0,-11 0 0,-24-1 0,-10 0 0,-1-2 0,13 1 0,9 0 0,2 0 0,-13 0 0,-17-1 0,-15 0 0,-7 0 0,5 0 0,12 0 0,13 0 0,10 0 0,4 0 0,1 0 0,-5 0 0,-3-1 0,-4 0 0,0-1 0,6 1 0,10 0 0,6 0 0,-6 0 0,-18 0 0,-19 0 0,-9 0 0,15-2 0,20-2 0,15 0 0,4 0 0,-13 1 0,-11 0 0,-5 0 0,6-3 0,14-5 0,10-2 0,4-3 0,-12 5 0,-20 4 0,-14 3 0,-11 3 0,-4 1 0,-1 0 0,1-2 0,3-4 0,10-4 0,7-4 0,4-4 0,-1 0 0,-6 2 0,-6 2 0,-5 1 0,-4 1 0,1 0 0,5-4 0,2-1 0,3 1 0,-2 3 0,-4 5 0,-4 3 0,-2-1 0,1-3 0,6-4 0,8-6 0,4-1 0,-4 2 0,-8 6 0,-10 5 0,-5-1 0,1-5 0,5-8 0,3-4 0,-2 0 0,-3 3 0,-3 4 0,-1 1 0,0 0 0,-1 2 0,-1 1 0,-2 0 0,1-1 0,-1-3 0,0-4 0,0-3 0,0-6 0,-1 1 0,0-2 0,-2 1 0,-2 2 0,-1 1 0,-1 6 0,-1 4 0,0 5 0,-2-1 0,-2 2 0,0-1 0,-2-1 0,1 2 0,-2-2 0,-1 1 0,-5-1 0,-6 1 0,-7 0 0,-3 2 0,4 2 0,7 3 0,5 2 0,-7 1 0,-12-1 0,-18-3 0,-6 1 0,1-1 0,7 1 0,14 3 0,8 0 0,3 3 0,-3 0 0,-11-1 0,-6 0 0,1-1 0,10 0 0,8 0 0,3 1 0,-9-2 0,-18-1 0,-15-3 0,-3-1 0,13 1 0,22 3 0,16 3 0,4 1 0,-8-1 0,-12 0 0,-5 0 0,1-1 0,10 0 0,12 1 0,8 1 0,2 1 0,-11-1 0,-15-1 0,-13 0 0,-3 0 0,11-1 0,13 1 0,12 1 0,-4-1 0,-13-3 0,-15-1 0,-6-3 0,6 1 0,12 3 0,9 1 0,7 1 0,6 2 0,4 0 0,3 0 0,-1 0 0,-5-1 0,-1 0 0,0 0 0,3 0 0,2 0 0,0 0 0,-4 0 0,-1-1 0,1 1 0,2 0 0,5 1 0,1 1 0,-1-2 0,-2 0 0,-4 0 0,-2-1 0,2 1 0,3 0 0,3 2 0,-2-1 0,-3 0 0,-1 0 0,-2 0 0,3 0 0,1 0 0,-2-1 0,-4 0 0,-1-2 0,1 2 0,6 1 0,4 1 0,2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30:48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24575,'8'11'0,"17"17"0,5 6 0,8 5 0,23 23 0,10 8 0,-19-19 0,5 3 0,3 3 0,2 2-888,0-2 0,3 1 0,2 3 0,2-1 0,1 2 888,-4-6 0,3 2 0,0-1 0,2 2 0,0-1 0,0-1 0,0 1 0,2 1 0,-1-1 0,1 0 0,-2-2 0,0 0 0,6 4 0,0 0 0,-2-2 0,0-1 0,-3-1-13,7 5 0,-1-1 1,-3-2-1,-5-3 13,4 4 0,-4-3 0,-5-3 0,10 8 0,-8-5 0,-22-17 0,-7-6 0,-6 0 0,-23-19 3215,-4-5-3215,4 4 1276,4 3-1276,1 3 0,0-2 0,-5-6 0,0-9 0,-6 0 0,-1-7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1T10:30:4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1538 1 24575,'-16'21'0,"-25"26"0,6-8 0,-4 6 0,-15 17 0,-6 5 0,12-12 0,-3 2 0,-2 3-732,-9 12 1,-2 3 0,-2 1 731,12-14 0,-1 1 0,0 1 0,0 0 0,-2 2 0,0 1 0,1 0 0,0-2 0,5-5 0,1 0 0,1-2 0,2-2 175,-4 3 0,3-2 0,4-4-175,-4 6 0,7-8 0,-3 3 0,24-27 0,12-17 0,6-6 0,1-4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08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24575,'11'-11'0,"4"-2"0,4 0 0,4 1 0,1 2 0,-3 3 0,0 3 0,7 3 0,16 1 0,19 3 0,11 2 0,-3 3 0,-15 0 0,-21-1 0,-13-1 0,-9-1 0,-1 2 0,2 3 0,2 4 0,0 4 0,1 4 0,-1 6 0,-2 3 0,-2 6 0,-3 1 0,-5-2 0,-4 2 0,-3 0 0,-4 0 0,-6-1 0,-8-2 0,-12-2 0,-11 0 0,-18 2 0,-5-4 0,1-6 0,5-8 0,16-7 0,7-4 0,7-2 0,5-2 0,3-2 0,4 0 0,6 0 0,7 1 0,3 1 0,3 1 0,0 4 0,1 4 0,0 6 0,1 8 0,0 9 0,-1 8 0,1 7 0,-1 10 0,0 4 0,1-2 0,-2-10 0,0-15 0,-2-12 0,1-10 0,1-7 0,-1-3 0,1-3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4:10.0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24575,'-14'1'0,"-3"1"0,0 0 0,1 1 0,5 0 0,5-1 0,1 1 0,4 0 0,0 0 0,1 0 0,1 0 0,1 1 0,1-1 0,1 0 0,1-1 0,0-1 0,1-2 0,0-1 0,2 0 0,0-2 0,0-1 0,0 0 0,-1 0 0,-3 2 0,-2 1 0,-3 0 0,-5 1 0,-3 1 0,-3 0 0,6 0 0,-1 0 0,5 0 0,0 2 0,0 0 0,0 0 0,1 0 0,1 1 0,-1 0 0,1 1 0,1-2 0,-1-1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9T19:03:56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0 603 24575,'4'20'0,"2"3"0,-1 4 0,2 3 0,0-2 0,-2-2 0,1-3 0,-2-6 0,-1-5 0,0-2 0,0 0 0,0 3 0,0 0 0,0 0 0,-1-4 0,0-4 0,8-7 0,14-7 0,28-11 0,-8 3 0,6-2 0,22-6 0,9-2 0,-10 4 0,5 0 0,4-1-515,-9 3 1,3 0 0,2-1-1,2-1 515,12-3 0,3 0 0,3-1 0,0 0-513,-14 3 1,1 1 0,1-1 0,0 0-1,1 0 513,4-1 0,1 1 0,1-1 0,-1 1 0,0 0 0,-2 2 0,1-1 0,-1 2 0,-2 0 0,-2 1-185,9-2 0,-2 2 0,-4 1 0,-3 2 185,5 0 0,-4 1 0,-9 3 0,-6 2 0,-12 2 0,-12 4 0,-36 4 0,-9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2/9/23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CB1730B-F0FD-4857-ADC5-05FFCBB96A2D}" type="datetime1">
              <a:rPr lang="en-US" smtClean="0"/>
              <a:t>2/9/23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F7B2BC4-5C91-40CB-8CB5-AF093FEB7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B0989266-BC35-43C1-8465-0D2F9AF02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856054-87F8-4EB2-B378-F48E87A60A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D73FA9E-13CA-4D34-8989-6ECB15E9C63C}" type="datetime1">
              <a:rPr lang="en-US" smtClean="0"/>
              <a:t>2/9/23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3FC0BF-CAE0-4B51-8F1E-9B5363F39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95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dirty="0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©2022 Discover Financial Services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8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  <p:sldLayoutId id="2147483696" r:id="rId16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customXml" Target="../ink/ink2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6.xml"/><Relationship Id="rId5" Type="http://schemas.openxmlformats.org/officeDocument/2006/relationships/image" Target="../media/image20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customXml" Target="../ink/ink9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5" Type="http://schemas.openxmlformats.org/officeDocument/2006/relationships/image" Target="../media/image17.png"/><Relationship Id="rId4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5" Type="http://schemas.openxmlformats.org/officeDocument/2006/relationships/image" Target="../media/image17.png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5" Type="http://schemas.openxmlformats.org/officeDocument/2006/relationships/image" Target="../media/image17.png"/><Relationship Id="rId10" Type="http://schemas.openxmlformats.org/officeDocument/2006/relationships/image" Target="../media/image26.png"/><Relationship Id="rId4" Type="http://schemas.openxmlformats.org/officeDocument/2006/relationships/customXml" Target="../ink/ink17.xml"/><Relationship Id="rId9" Type="http://schemas.openxmlformats.org/officeDocument/2006/relationships/customXml" Target="../ink/ink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2.xml"/><Relationship Id="rId5" Type="http://schemas.openxmlformats.org/officeDocument/2006/relationships/image" Target="../media/image17.png"/><Relationship Id="rId4" Type="http://schemas.openxmlformats.org/officeDocument/2006/relationships/customXml" Target="../ink/ink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EFEB6632-4B56-4FC5-9829-CD9E3E491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429000"/>
            <a:ext cx="10470198" cy="822960"/>
          </a:xfrm>
        </p:spPr>
        <p:txBody>
          <a:bodyPr/>
          <a:lstStyle/>
          <a:p>
            <a:r>
              <a:rPr lang="en-US" dirty="0"/>
              <a:t>Based on the </a:t>
            </a:r>
            <a:r>
              <a:rPr lang="en-US" dirty="0" err="1"/>
              <a:t>CleanCoders</a:t>
            </a:r>
            <a:r>
              <a:rPr lang="en-US" dirty="0"/>
              <a:t> videos by Uncle Bob Martin</a:t>
            </a:r>
          </a:p>
          <a:p>
            <a:r>
              <a:rPr lang="en-US" dirty="0"/>
              <a:t>Rupert Waldron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1828800"/>
            <a:ext cx="10470198" cy="1600200"/>
          </a:xfrm>
        </p:spPr>
        <p:txBody>
          <a:bodyPr/>
          <a:lstStyle/>
          <a:p>
            <a:r>
              <a:rPr lang="en-US" dirty="0"/>
              <a:t>31 – Clean Code – Observer Pattern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9915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</a:t>
            </a:r>
            <a:r>
              <a:rPr lang="en-US" dirty="0" err="1"/>
              <a:t>Gof</a:t>
            </a:r>
            <a:r>
              <a:rPr lang="en-US" dirty="0"/>
              <a:t> Book Example – Pull Observer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6114593" y="1358620"/>
            <a:ext cx="4877951" cy="535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 err="1">
                <a:solidFill>
                  <a:srgbClr val="7030A0"/>
                </a:solidFill>
              </a:rPr>
              <a:t>Gof</a:t>
            </a:r>
            <a:r>
              <a:rPr lang="en-US" sz="1600" dirty="0">
                <a:solidFill>
                  <a:srgbClr val="7030A0"/>
                </a:solidFill>
              </a:rPr>
              <a:t> didn’t worry about the Clock knowing too much about the observers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AC872-703B-41C7-7F43-8AC369DE13CF}"/>
              </a:ext>
            </a:extLst>
          </p:cNvPr>
          <p:cNvSpPr txBox="1"/>
          <p:nvPr/>
        </p:nvSpPr>
        <p:spPr>
          <a:xfrm>
            <a:off x="5951984" y="2765455"/>
            <a:ext cx="4877951" cy="757130"/>
          </a:xfrm>
          <a:prstGeom prst="rect">
            <a:avLst/>
          </a:prstGeom>
          <a:solidFill>
            <a:srgbClr val="FFFD78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7030A0"/>
                </a:solidFill>
              </a:rPr>
              <a:t>The Observer Pattern is used when you have an object that can change for various reasons and you’d like to be notified of those changes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7D1B0-C462-4A75-589D-9AEEC0916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3" y="1626385"/>
            <a:ext cx="5184576" cy="3165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F5A51-6E82-153C-C3DF-566625C40760}"/>
              </a:ext>
            </a:extLst>
          </p:cNvPr>
          <p:cNvSpPr txBox="1"/>
          <p:nvPr/>
        </p:nvSpPr>
        <p:spPr>
          <a:xfrm>
            <a:off x="5807968" y="3789040"/>
            <a:ext cx="5897773" cy="1354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2D050"/>
                </a:solidFill>
              </a:rPr>
              <a:t>In this design showtime() in </a:t>
            </a:r>
            <a:r>
              <a:rPr lang="en-US" sz="1600" dirty="0" err="1">
                <a:solidFill>
                  <a:srgbClr val="92D050"/>
                </a:solidFill>
              </a:rPr>
              <a:t>RealTimeDisplay</a:t>
            </a:r>
            <a:r>
              <a:rPr lang="en-US" sz="1600" dirty="0">
                <a:solidFill>
                  <a:srgbClr val="92D050"/>
                </a:solidFill>
              </a:rPr>
              <a:t> calls the </a:t>
            </a:r>
            <a:r>
              <a:rPr lang="en-US" sz="1600" dirty="0" err="1">
                <a:solidFill>
                  <a:srgbClr val="92D050"/>
                </a:solidFill>
              </a:rPr>
              <a:t>getTime</a:t>
            </a:r>
            <a:r>
              <a:rPr lang="en-US" sz="1600" dirty="0">
                <a:solidFill>
                  <a:srgbClr val="92D050"/>
                </a:solidFill>
              </a:rPr>
              <a:t>() method on the clock instance inside </a:t>
            </a:r>
            <a:r>
              <a:rPr lang="en-US" sz="1600" dirty="0" err="1">
                <a:solidFill>
                  <a:srgbClr val="92D050"/>
                </a:solidFill>
              </a:rPr>
              <a:t>RealTimeDisplay</a:t>
            </a:r>
            <a:r>
              <a:rPr lang="en-US" sz="1600" dirty="0">
                <a:solidFill>
                  <a:srgbClr val="92D050"/>
                </a:solidFill>
              </a:rPr>
              <a:t>. 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2D050"/>
                </a:solidFill>
              </a:rPr>
              <a:t>Hence </a:t>
            </a:r>
            <a:r>
              <a:rPr lang="en-US" sz="1600" dirty="0" err="1">
                <a:solidFill>
                  <a:srgbClr val="92D050"/>
                </a:solidFill>
              </a:rPr>
              <a:t>RealTimeDisplay</a:t>
            </a:r>
            <a:r>
              <a:rPr lang="en-US" sz="1600" dirty="0">
                <a:solidFill>
                  <a:srgbClr val="92D050"/>
                </a:solidFill>
              </a:rPr>
              <a:t> will pull the information from the clock </a:t>
            </a:r>
            <a:r>
              <a:rPr lang="en-US" sz="1600" dirty="0">
                <a:solidFill>
                  <a:srgbClr val="92D050"/>
                </a:solidFill>
                <a:highlight>
                  <a:srgbClr val="FFFD78"/>
                </a:highlight>
              </a:rPr>
              <a:t>– The Pull Observer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D6EAA-3D62-0318-5D2D-F95DFAFFAB09}"/>
              </a:ext>
            </a:extLst>
          </p:cNvPr>
          <p:cNvSpPr txBox="1"/>
          <p:nvPr/>
        </p:nvSpPr>
        <p:spPr>
          <a:xfrm>
            <a:off x="2495600" y="5386250"/>
            <a:ext cx="4877951" cy="7571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85FF"/>
                </a:solidFill>
              </a:rPr>
              <a:t>In this design the Observer and Subject classes no nothing about the data that is being exchanged so can be reused across all other pull model observers</a:t>
            </a:r>
          </a:p>
        </p:txBody>
      </p:sp>
    </p:spTree>
    <p:extLst>
      <p:ext uri="{BB962C8B-B14F-4D97-AF65-F5344CB8AC3E}">
        <p14:creationId xmlns:p14="http://schemas.microsoft.com/office/powerpoint/2010/main" val="14124243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Observer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AC872-703B-41C7-7F43-8AC369DE13CF}"/>
              </a:ext>
            </a:extLst>
          </p:cNvPr>
          <p:cNvSpPr txBox="1"/>
          <p:nvPr/>
        </p:nvSpPr>
        <p:spPr>
          <a:xfrm>
            <a:off x="360974" y="4424026"/>
            <a:ext cx="5327753" cy="757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The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highlight>
                  <a:srgbClr val="FFFD78"/>
                </a:highlight>
              </a:rPr>
              <a:t>Effect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is </a:t>
            </a:r>
            <a:r>
              <a:rPr lang="en-US" sz="1600" b="1" i="1" dirty="0">
                <a:solidFill>
                  <a:srgbClr val="FF0000"/>
                </a:solidFill>
              </a:rPr>
              <a:t>passive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because it is waiting for the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highlight>
                  <a:srgbClr val="FFFD78"/>
                </a:highlight>
              </a:rPr>
              <a:t>Cause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to tell it something has happened. Yet the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highlight>
                  <a:srgbClr val="FFFD78"/>
                </a:highlight>
              </a:rPr>
              <a:t>Effect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 depends upon the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highlight>
                  <a:srgbClr val="FFFD78"/>
                </a:highlight>
              </a:rPr>
              <a:t>Cause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F5A51-6E82-153C-C3DF-566625C40760}"/>
              </a:ext>
            </a:extLst>
          </p:cNvPr>
          <p:cNvSpPr txBox="1"/>
          <p:nvPr/>
        </p:nvSpPr>
        <p:spPr>
          <a:xfrm>
            <a:off x="360974" y="3633710"/>
            <a:ext cx="5327753" cy="535531"/>
          </a:xfrm>
          <a:prstGeom prst="rect">
            <a:avLst/>
          </a:prstGeom>
          <a:solidFill>
            <a:srgbClr val="FFFD78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2060"/>
                </a:solidFill>
              </a:rPr>
              <a:t>The Pull Observer is a way to invert the dependencies between cause and effect.</a:t>
            </a:r>
            <a:endParaRPr lang="en-US" sz="1600" dirty="0">
              <a:solidFill>
                <a:srgbClr val="002060"/>
              </a:solidFill>
              <a:highlight>
                <a:srgbClr val="FFFD78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D6EAA-3D62-0318-5D2D-F95DFAFFAB09}"/>
              </a:ext>
            </a:extLst>
          </p:cNvPr>
          <p:cNvSpPr txBox="1"/>
          <p:nvPr/>
        </p:nvSpPr>
        <p:spPr>
          <a:xfrm>
            <a:off x="6096000" y="1482725"/>
            <a:ext cx="4877951" cy="7571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941651"/>
                </a:solidFill>
              </a:rPr>
              <a:t>If the subject is responsible for a lot of data then how would the observer know which data had changed when update() was called?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4FC330-2332-93EC-81BC-F464FC6E9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8" y="1482725"/>
            <a:ext cx="5252799" cy="18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181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Observer – Passing a hint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AC872-703B-41C7-7F43-8AC369DE13CF}"/>
              </a:ext>
            </a:extLst>
          </p:cNvPr>
          <p:cNvSpPr txBox="1"/>
          <p:nvPr/>
        </p:nvSpPr>
        <p:spPr>
          <a:xfrm>
            <a:off x="7248128" y="3975388"/>
            <a:ext cx="2376264" cy="313932"/>
          </a:xfrm>
          <a:prstGeom prst="rect">
            <a:avLst/>
          </a:prstGeom>
          <a:solidFill>
            <a:srgbClr val="FF2F9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5EFD7"/>
                </a:solidFill>
              </a:rPr>
              <a:t>Not Generics again???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F5A51-6E82-153C-C3DF-566625C40760}"/>
              </a:ext>
            </a:extLst>
          </p:cNvPr>
          <p:cNvSpPr txBox="1"/>
          <p:nvPr/>
        </p:nvSpPr>
        <p:spPr>
          <a:xfrm>
            <a:off x="7248128" y="2747031"/>
            <a:ext cx="4877951" cy="7571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2060"/>
                </a:solidFill>
              </a:rPr>
              <a:t>In the Pull Observer the Subject and Observer must know about the type of data being pushed – just pass Object?</a:t>
            </a:r>
            <a:endParaRPr lang="en-US" sz="1600" dirty="0">
              <a:solidFill>
                <a:srgbClr val="002060"/>
              </a:solidFill>
              <a:highlight>
                <a:srgbClr val="FFFD78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D6EAA-3D62-0318-5D2D-F95DFAFFAB09}"/>
              </a:ext>
            </a:extLst>
          </p:cNvPr>
          <p:cNvSpPr txBox="1"/>
          <p:nvPr/>
        </p:nvSpPr>
        <p:spPr>
          <a:xfrm>
            <a:off x="7248128" y="1235080"/>
            <a:ext cx="4877951" cy="7571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5EFD7"/>
                </a:solidFill>
              </a:rPr>
              <a:t>If we pass the time as an argument then there is no need for the </a:t>
            </a:r>
            <a:r>
              <a:rPr lang="en-US" sz="1600" dirty="0" err="1">
                <a:solidFill>
                  <a:srgbClr val="F5EFD7"/>
                </a:solidFill>
              </a:rPr>
              <a:t>RealTimeDisplay</a:t>
            </a:r>
            <a:r>
              <a:rPr lang="en-US" sz="1600" dirty="0">
                <a:solidFill>
                  <a:srgbClr val="F5EFD7"/>
                </a:solidFill>
              </a:rPr>
              <a:t> to ask the Clock for the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7F756-790B-683A-3AC2-7CE285DE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232443"/>
            <a:ext cx="6630858" cy="35647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476A24-6790-3EA1-517F-B5F4E387AA5C}"/>
              </a:ext>
            </a:extLst>
          </p:cNvPr>
          <p:cNvGrpSpPr/>
          <p:nvPr/>
        </p:nvGrpSpPr>
        <p:grpSpPr>
          <a:xfrm>
            <a:off x="3018977" y="3175251"/>
            <a:ext cx="1035720" cy="889920"/>
            <a:chOff x="3018977" y="3175251"/>
            <a:chExt cx="1035720" cy="88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5D74A9-B8B6-9021-C48D-35A872814689}"/>
                    </a:ext>
                  </a:extLst>
                </p14:cNvPr>
                <p14:cNvContentPartPr/>
                <p14:nvPr/>
              </p14:nvContentPartPr>
              <p14:xfrm>
                <a:off x="3018977" y="3175251"/>
                <a:ext cx="1035720" cy="889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5D74A9-B8B6-9021-C48D-35A8728146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9977" y="3166611"/>
                  <a:ext cx="10533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A7501C-627D-68B7-7094-5B9F4EE61944}"/>
                    </a:ext>
                  </a:extLst>
                </p14:cNvPr>
                <p14:cNvContentPartPr/>
                <p14:nvPr/>
              </p14:nvContentPartPr>
              <p14:xfrm>
                <a:off x="3062897" y="3195411"/>
                <a:ext cx="554040" cy="64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A7501C-627D-68B7-7094-5B9F4EE619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3897" y="3186771"/>
                  <a:ext cx="571680" cy="666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5873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Push or Pull?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5FB7B-D60A-1696-6D21-0A4B52547A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2F92"/>
                </a:solidFill>
              </a:rPr>
              <a:t>Pull</a:t>
            </a:r>
          </a:p>
          <a:p>
            <a:r>
              <a:rPr lang="en-US" dirty="0">
                <a:solidFill>
                  <a:srgbClr val="FF2F92"/>
                </a:solidFill>
              </a:rPr>
              <a:t>When the data is small</a:t>
            </a:r>
          </a:p>
          <a:p>
            <a:r>
              <a:rPr lang="en-US" dirty="0">
                <a:solidFill>
                  <a:srgbClr val="FF2F92"/>
                </a:solidFill>
              </a:rPr>
              <a:t>When the data is complicated – don’t want to push all that data</a:t>
            </a:r>
          </a:p>
          <a:p>
            <a:r>
              <a:rPr lang="en-US" dirty="0">
                <a:solidFill>
                  <a:srgbClr val="FF2F92"/>
                </a:solidFill>
              </a:rPr>
              <a:t>When the data is time critical – it might take some time to push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6F1FB-E4DF-0746-5C17-EA6AA33F57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ln>
            <a:solidFill>
              <a:srgbClr val="0070C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Push</a:t>
            </a:r>
          </a:p>
          <a:p>
            <a:r>
              <a:rPr lang="en-US" dirty="0">
                <a:solidFill>
                  <a:srgbClr val="00B0F0"/>
                </a:solidFill>
              </a:rPr>
              <a:t>When the data is small</a:t>
            </a:r>
          </a:p>
          <a:p>
            <a:r>
              <a:rPr lang="en-US" dirty="0">
                <a:solidFill>
                  <a:srgbClr val="00B0F0"/>
                </a:solidFill>
              </a:rPr>
              <a:t>If the data is complicated you might need a hint</a:t>
            </a:r>
          </a:p>
        </p:txBody>
      </p:sp>
    </p:spTree>
    <p:extLst>
      <p:ext uri="{BB962C8B-B14F-4D97-AF65-F5344CB8AC3E}">
        <p14:creationId xmlns:p14="http://schemas.microsoft.com/office/powerpoint/2010/main" val="5368796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52491086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4727848" y="1004399"/>
            <a:ext cx="6097424" cy="923330"/>
          </a:xfrm>
          <a:prstGeom prst="rect">
            <a:avLst/>
          </a:prstGeom>
          <a:solidFill>
            <a:srgbClr val="FF7E79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Clock object gets a tic from the system every milli-second, we need to display the time using the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getTime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method accurate to the second in our app.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07321-8A93-5525-48F8-CAE5820AC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4101401"/>
            <a:ext cx="2470150" cy="4089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3769567" y="4418139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567" y="4400139"/>
                <a:ext cx="1257120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5188327" y="4096299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79327" y="4087659"/>
                  <a:ext cx="2592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22167" y="465501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DEDB0A-85CB-782D-010D-F224B4D90B02}"/>
              </a:ext>
            </a:extLst>
          </p:cNvPr>
          <p:cNvSpPr txBox="1"/>
          <p:nvPr/>
        </p:nvSpPr>
        <p:spPr>
          <a:xfrm>
            <a:off x="4151784" y="5445224"/>
            <a:ext cx="6835526" cy="800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Does not leave a lot of processing power for anything else.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2"/>
                </a:solidFill>
              </a:rPr>
              <a:t>Very accurate though.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69437-5687-0B36-E01C-1D0880683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5480" y="2269691"/>
            <a:ext cx="4177923" cy="166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297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5015880" y="3666114"/>
            <a:ext cx="6097424" cy="646331"/>
          </a:xfrm>
          <a:prstGeom prst="rect">
            <a:avLst/>
          </a:prstGeom>
          <a:solidFill>
            <a:srgbClr val="FF9300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Clock calls </a:t>
            </a:r>
            <a:r>
              <a:rPr lang="en-GB" sz="1800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showTime</a:t>
            </a:r>
            <a:r>
              <a:rPr lang="en-GB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method whenever the seconds change – accurate and efficient. </a:t>
            </a:r>
            <a:endParaRPr lang="en-GB" sz="1800" dirty="0">
              <a:solidFill>
                <a:srgbClr val="7030A0"/>
              </a:solidFill>
              <a:effectLst/>
              <a:highlight>
                <a:srgbClr val="FFFF00"/>
              </a:highlight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5125220" y="2890380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7225" y="2872380"/>
                <a:ext cx="1257109" cy="3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6603284" y="2707520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B35BF8-C031-3EF3-105E-9714AB3C7A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19" y="2537172"/>
            <a:ext cx="3422015" cy="1234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1919536" y="1844824"/>
            <a:ext cx="5912196" cy="3139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FF00"/>
                </a:solidFill>
              </a:rPr>
              <a:t>How to preserve the accuracy but not waste all the cpu cycles?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279576" y="4610222"/>
            <a:ext cx="6912768" cy="1785104"/>
          </a:xfrm>
          <a:prstGeom prst="rect">
            <a:avLst/>
          </a:prstGeom>
          <a:solidFill>
            <a:srgbClr val="D883FF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 what is wrong with this?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v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iolates the single responsibility principle because the Clock shouldn’t know anything about the display.</a:t>
            </a:r>
          </a:p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Every time you make a change to the display you have to recompile the Clock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239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5723804" y="3403235"/>
            <a:ext cx="6097424" cy="923330"/>
          </a:xfrm>
          <a:prstGeom prst="rect">
            <a:avLst/>
          </a:prstGeom>
          <a:solidFill>
            <a:srgbClr val="76D6FF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Clock contains the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ClockObserver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and wil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invoke the update() when the seconds change.</a:t>
            </a:r>
          </a:p>
          <a:p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8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RealTimeDisplay</a:t>
            </a:r>
            <a:r>
              <a:rPr lang="en-GB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will implement the update()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2706072" y="5089787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2291341" y="1476973"/>
            <a:ext cx="6292107" cy="3139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</a:rPr>
              <a:t>Lets look back to our Solid principles and use dependency inversion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4801C-1CF8-0386-2A46-B014092871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001759"/>
            <a:ext cx="4216432" cy="2965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997699" y="5381027"/>
            <a:ext cx="6912768" cy="369332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the Clock find out about the </a:t>
            </a:r>
            <a:r>
              <a:rPr lang="en-GB" sz="20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RealTimeDisplay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4502324" y="3111120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84329" y="3093120"/>
                <a:ext cx="1257109" cy="3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3051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5723804" y="3403235"/>
            <a:ext cx="6097424" cy="646331"/>
          </a:xfrm>
          <a:prstGeom prst="rect">
            <a:avLst/>
          </a:prstGeom>
          <a:solidFill>
            <a:srgbClr val="FF2F92"/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Main() would call the register(Observer </a:t>
            </a:r>
            <a:r>
              <a:rPr lang="en-GB" sz="1800" dirty="0" err="1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method to register the </a:t>
            </a:r>
            <a:r>
              <a:rPr lang="en-GB" sz="1800" dirty="0" err="1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RealTimeDisplay</a:t>
            </a:r>
            <a:r>
              <a:rPr lang="en-GB" sz="1800" dirty="0">
                <a:solidFill>
                  <a:srgbClr val="FFFD78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 the clock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2706072" y="5089787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2291341" y="1476973"/>
            <a:ext cx="4613764" cy="313932"/>
          </a:xfrm>
          <a:prstGeom prst="rect">
            <a:avLst/>
          </a:prstGeom>
          <a:solidFill>
            <a:srgbClr val="FFFD78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</a:rPr>
              <a:t>Add a register(Observer </a:t>
            </a:r>
            <a:r>
              <a:rPr lang="en-US" sz="1600" dirty="0" err="1">
                <a:solidFill>
                  <a:srgbClr val="0070C0"/>
                </a:solidFill>
              </a:rPr>
              <a:t>ob</a:t>
            </a:r>
            <a:r>
              <a:rPr lang="en-US" sz="1600" dirty="0">
                <a:solidFill>
                  <a:srgbClr val="0070C0"/>
                </a:solidFill>
              </a:rPr>
              <a:t>) method to the Clock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997699" y="5381027"/>
            <a:ext cx="6912768" cy="369332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does the Clock find out about the </a:t>
            </a:r>
            <a:r>
              <a:rPr lang="en-GB" sz="20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RealTimeDisplay</a:t>
            </a:r>
            <a:r>
              <a:rPr lang="en-GB" sz="2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4874520" y="2711724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6525" y="2693724"/>
                <a:ext cx="1257109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44678C-D872-0D01-6661-A032ACF9A7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2" y="1973034"/>
            <a:ext cx="3960440" cy="2973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3A627B-CD0C-8969-146C-89F96FF00B8B}"/>
              </a:ext>
            </a:extLst>
          </p:cNvPr>
          <p:cNvSpPr txBox="1"/>
          <p:nvPr/>
        </p:nvSpPr>
        <p:spPr>
          <a:xfrm>
            <a:off x="4598223" y="2214673"/>
            <a:ext cx="2576346" cy="313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tx2"/>
                </a:solidFill>
              </a:rPr>
              <a:t>Note Clock is now missing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0425AC-9145-0D03-B973-087C6F98ABA1}"/>
              </a:ext>
            </a:extLst>
          </p:cNvPr>
          <p:cNvCxnSpPr/>
          <p:nvPr/>
        </p:nvCxnSpPr>
        <p:spPr>
          <a:xfrm flipH="1">
            <a:off x="4310191" y="2371639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04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5A64A-A70B-BA23-9821-C25BA23AFE2A}"/>
              </a:ext>
            </a:extLst>
          </p:cNvPr>
          <p:cNvSpPr txBox="1"/>
          <p:nvPr/>
        </p:nvSpPr>
        <p:spPr>
          <a:xfrm>
            <a:off x="5375920" y="3190729"/>
            <a:ext cx="6097424" cy="6463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00FF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notify()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to Clock which will then loop through all the observers calling update() on each one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2291341" y="5381027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2291341" y="1476973"/>
            <a:ext cx="3629520" cy="313932"/>
          </a:xfrm>
          <a:prstGeom prst="rect">
            <a:avLst/>
          </a:prstGeom>
          <a:solidFill>
            <a:srgbClr val="FFFD78"/>
          </a:solidFill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0070C0"/>
                </a:solidFill>
              </a:rPr>
              <a:t>Can we add more than one observer?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997699" y="5381027"/>
            <a:ext cx="6912768" cy="923330"/>
          </a:xfrm>
          <a:prstGeom prst="rect">
            <a:avLst/>
          </a:prstGeom>
          <a:solidFill>
            <a:srgbClr val="941651"/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violates the SRP for Clock again as clock shouldn’t know about register(Observer) or notify(). Could try to inherit those methods instead…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5113064" y="2703061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5069" y="2685061"/>
                <a:ext cx="1257109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6DCEE57-404E-B8D0-5D9D-8D68CD5B9D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2" y="1986372"/>
            <a:ext cx="4617720" cy="32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473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2291341" y="5381027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6114593" y="1358620"/>
            <a:ext cx="5742127" cy="7571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C000"/>
                </a:solidFill>
              </a:rPr>
              <a:t>Create the abstract Subject class which has the notify() and register() methods. Subject class also maintains the list of observers.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997699" y="5381027"/>
            <a:ext cx="6912768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this doesn’t do much because inheritance is the strongest of couplings. Clock still has all the methods and instance variables. How about with multiple inheritance?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5604676" y="3270060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6681" y="3252060"/>
                <a:ext cx="1257109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3FCE58-97E1-9F67-E80C-27CB440460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87" y="2005151"/>
            <a:ext cx="5184576" cy="31655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772880-980D-1545-01B3-D5DBDF2CDDA7}"/>
                  </a:ext>
                </a:extLst>
              </p14:cNvPr>
              <p14:cNvContentPartPr/>
              <p14:nvPr/>
            </p14:nvContentPartPr>
            <p14:xfrm>
              <a:off x="1638377" y="4018731"/>
              <a:ext cx="1637280" cy="545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772880-980D-1545-01B3-D5DBDF2CDD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29377" y="4009731"/>
                <a:ext cx="1654920" cy="5634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AE095CB-D149-17C6-7BFC-2F53F9DB4810}"/>
              </a:ext>
            </a:extLst>
          </p:cNvPr>
          <p:cNvSpPr txBox="1"/>
          <p:nvPr/>
        </p:nvSpPr>
        <p:spPr>
          <a:xfrm>
            <a:off x="1867697" y="4732856"/>
            <a:ext cx="25075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200" dirty="0">
                <a:solidFill>
                  <a:srgbClr val="FF0000"/>
                </a:solidFill>
              </a:rPr>
              <a:t>The Real Time Display must call the Clock </a:t>
            </a:r>
            <a:r>
              <a:rPr lang="en-US" sz="1200" dirty="0" err="1">
                <a:solidFill>
                  <a:srgbClr val="FF0000"/>
                </a:solidFill>
              </a:rPr>
              <a:t>getTime</a:t>
            </a:r>
            <a:r>
              <a:rPr lang="en-US" sz="1200" dirty="0">
                <a:solidFill>
                  <a:srgbClr val="FF0000"/>
                </a:solidFill>
              </a:rPr>
              <a:t>() method</a:t>
            </a:r>
          </a:p>
        </p:txBody>
      </p:sp>
    </p:spTree>
    <p:extLst>
      <p:ext uri="{BB962C8B-B14F-4D97-AF65-F5344CB8AC3E}">
        <p14:creationId xmlns:p14="http://schemas.microsoft.com/office/powerpoint/2010/main" val="17492084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7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27039C-0EE5-5F1A-4E64-1E624D761601}"/>
              </a:ext>
            </a:extLst>
          </p:cNvPr>
          <p:cNvGrpSpPr/>
          <p:nvPr/>
        </p:nvGrpSpPr>
        <p:grpSpPr>
          <a:xfrm>
            <a:off x="2291341" y="5381027"/>
            <a:ext cx="241560" cy="582480"/>
            <a:chOff x="5188327" y="4096299"/>
            <a:chExt cx="24156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14:cNvPr>
                <p14:cNvContentPartPr/>
                <p14:nvPr/>
              </p14:nvContentPartPr>
              <p14:xfrm>
                <a:off x="5188327" y="4096299"/>
                <a:ext cx="241560" cy="42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0F7F26-5D4C-36AE-D821-30FC0DA4C6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9327" y="4087291"/>
                  <a:ext cx="259200" cy="441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14:cNvPr>
                <p14:cNvContentPartPr/>
                <p14:nvPr/>
              </p14:nvContentPartPr>
              <p14:xfrm>
                <a:off x="5231167" y="4663659"/>
                <a:ext cx="32040" cy="15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F79521-40FE-70D2-9FC2-E0F1872D6C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2167" y="4654659"/>
                  <a:ext cx="49680" cy="32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6114593" y="1358620"/>
            <a:ext cx="5742127" cy="535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Multiply inherit from Subject and Clock to create Observable Clock.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98E14-C76D-D046-D018-FDD6720717B4}"/>
              </a:ext>
            </a:extLst>
          </p:cNvPr>
          <p:cNvSpPr txBox="1"/>
          <p:nvPr/>
        </p:nvSpPr>
        <p:spPr>
          <a:xfrm>
            <a:off x="2997699" y="5381027"/>
            <a:ext cx="6912768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this doesn’t do much because inheritance is the strongest of couplings. Clock still has all the methods and instance variables. How about with multiple inheritance?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14:cNvPr>
              <p14:cNvContentPartPr/>
              <p14:nvPr/>
            </p14:nvContentPartPr>
            <p14:xfrm>
              <a:off x="5604676" y="3270060"/>
              <a:ext cx="1221480" cy="31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B7CF18-A562-B2C1-9F9B-90D9B1AFCB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6681" y="3252060"/>
                <a:ext cx="1257109" cy="353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F363F6C-E195-6246-7777-2D66EE70E8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20" y="1634444"/>
            <a:ext cx="4567304" cy="35891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9943E-9FAD-F36D-A1C5-EB87E921A427}"/>
              </a:ext>
            </a:extLst>
          </p:cNvPr>
          <p:cNvSpPr txBox="1"/>
          <p:nvPr/>
        </p:nvSpPr>
        <p:spPr>
          <a:xfrm>
            <a:off x="5638077" y="2566509"/>
            <a:ext cx="2762179" cy="3139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rgbClr val="FF2F92"/>
                </a:solidFill>
              </a:rPr>
              <a:t>Can do this in Java or C#</a:t>
            </a:r>
          </a:p>
        </p:txBody>
      </p:sp>
    </p:spTree>
    <p:extLst>
      <p:ext uri="{BB962C8B-B14F-4D97-AF65-F5344CB8AC3E}">
        <p14:creationId xmlns:p14="http://schemas.microsoft.com/office/powerpoint/2010/main" val="32331134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28AA-9D48-ADEB-D654-035C39A8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 – attempt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D1F85-B601-4C65-8F8D-314013081AC7}"/>
              </a:ext>
            </a:extLst>
          </p:cNvPr>
          <p:cNvSpPr txBox="1"/>
          <p:nvPr/>
        </p:nvSpPr>
        <p:spPr>
          <a:xfrm>
            <a:off x="6114593" y="1358620"/>
            <a:ext cx="4877951" cy="5355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200"/>
              </a:spcBef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This is the version that doesn’t violate the Single Responsibility Principle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F7ABA7-7693-B634-CA95-624861201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0" y="1671401"/>
            <a:ext cx="5313269" cy="3259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59A6FE3-0A54-E76C-B158-9A4752271AAC}"/>
              </a:ext>
            </a:extLst>
          </p:cNvPr>
          <p:cNvSpPr/>
          <p:nvPr/>
        </p:nvSpPr>
        <p:spPr>
          <a:xfrm>
            <a:off x="1487488" y="2566509"/>
            <a:ext cx="727742" cy="1798595"/>
          </a:xfrm>
          <a:prstGeom prst="rect">
            <a:avLst/>
          </a:prstGeom>
          <a:solidFill>
            <a:srgbClr val="F5E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AC872-703B-41C7-7F43-8AC369DE13CF}"/>
              </a:ext>
            </a:extLst>
          </p:cNvPr>
          <p:cNvSpPr txBox="1"/>
          <p:nvPr/>
        </p:nvSpPr>
        <p:spPr>
          <a:xfrm>
            <a:off x="5951984" y="2765455"/>
            <a:ext cx="4877951" cy="336707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ObservableClock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Derives from Clock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ObservableClock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delegates to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SubjectImpl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which derives from Subject interface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SubjectImpl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implements the notify() and register() methods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When tic() is called on Clock,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ObservableClock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will call tic() which then delegates to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SubjectImpl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to call notify() on all the observers. </a:t>
            </a:r>
          </a:p>
          <a:p>
            <a:pPr marL="342900" indent="-342900" algn="l">
              <a:lnSpc>
                <a:spcPct val="9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The notify() method calls update() on each observer. The update() will call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showTime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() method in the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RealTimeDisplay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which then will call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getTime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() on the clock instance.</a:t>
            </a:r>
          </a:p>
        </p:txBody>
      </p:sp>
    </p:spTree>
    <p:extLst>
      <p:ext uri="{BB962C8B-B14F-4D97-AF65-F5344CB8AC3E}">
        <p14:creationId xmlns:p14="http://schemas.microsoft.com/office/powerpoint/2010/main" val="404188979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iscover Template" id="{ED19F476-CD5F-8C4E-9F8C-C509FFE511F9}" vid="{88A40036-3A69-984C-8C67-1BAF72EFE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F82FE1962BF246BB3FD51399502091" ma:contentTypeVersion="4" ma:contentTypeDescription="Create a new document." ma:contentTypeScope="" ma:versionID="a8c673c98f8b2fb74a666da82b1c2089">
  <xsd:schema xmlns:xsd="http://www.w3.org/2001/XMLSchema" xmlns:xs="http://www.w3.org/2001/XMLSchema" xmlns:p="http://schemas.microsoft.com/office/2006/metadata/properties" xmlns:ns2="87a905cf-b897-4a15-b4dd-a8e6e281c28b" xmlns:ns3="846e726d-930d-4acb-bd80-f2077a598691" targetNamespace="http://schemas.microsoft.com/office/2006/metadata/properties" ma:root="true" ma:fieldsID="5fda6c7244f85a62871e6aeadce43f09" ns2:_="" ns3:_="">
    <xsd:import namespace="87a905cf-b897-4a15-b4dd-a8e6e281c28b"/>
    <xsd:import namespace="846e726d-930d-4acb-bd80-f2077a5986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a905cf-b897-4a15-b4dd-a8e6e281c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6e726d-930d-4acb-bd80-f2077a5986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46e726d-930d-4acb-bd80-f2077a598691">
      <UserInfo>
        <DisplayName>Rohit Rahim</DisplayName>
        <AccountId>76190</AccountId>
        <AccountType/>
      </UserInfo>
      <UserInfo>
        <DisplayName>Leo Zhang</DisplayName>
        <AccountId>76198</AccountId>
        <AccountType/>
      </UserInfo>
      <UserInfo>
        <DisplayName>Ebony Cherry</DisplayName>
        <AccountId>76895</AccountId>
        <AccountType/>
      </UserInfo>
      <UserInfo>
        <DisplayName>Joan Castro</DisplayName>
        <AccountId>76253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0E2D35C-61C5-4F1E-A268-B370BE9071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a905cf-b897-4a15-b4dd-a8e6e281c28b"/>
    <ds:schemaRef ds:uri="846e726d-930d-4acb-bd80-f2077a598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F4FCAA-B58A-4119-AACD-7D2BC6BC45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26828B-8021-40B0-BE6F-5F8BAA7A8160}">
  <ds:schemaRefs>
    <ds:schemaRef ds:uri="http://schemas.microsoft.com/office/2006/metadata/properties"/>
    <ds:schemaRef ds:uri="http://schemas.microsoft.com/office/infopath/2007/PartnerControls"/>
    <ds:schemaRef ds:uri="846e726d-930d-4acb-bd80-f2077a5986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DFS</Template>
  <TotalTime>50322</TotalTime>
  <Words>807</Words>
  <Application>Microsoft Macintosh PowerPoint</Application>
  <PresentationFormat>Widescreen</PresentationFormat>
  <Paragraphs>68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DFS</vt:lpstr>
      <vt:lpstr>31 – Clean Code – Observer Pattern</vt:lpstr>
      <vt:lpstr>Clock example</vt:lpstr>
      <vt:lpstr>Clock example – attempt 2</vt:lpstr>
      <vt:lpstr>Clock example – attempt 3</vt:lpstr>
      <vt:lpstr>Clock example – attempt 4</vt:lpstr>
      <vt:lpstr>Clock example – attempt 5</vt:lpstr>
      <vt:lpstr>Clock example – attempt 6</vt:lpstr>
      <vt:lpstr>Clock example – attempt 7</vt:lpstr>
      <vt:lpstr>Clock example – attempt 8</vt:lpstr>
      <vt:lpstr>Clock example – Gof Book Example – Pull Observer</vt:lpstr>
      <vt:lpstr>Pull Observer</vt:lpstr>
      <vt:lpstr>Push Observer – Passing a hint</vt:lpstr>
      <vt:lpstr>To Push or Pull?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Orange</dc:title>
  <dc:creator>Rupert Waldron</dc:creator>
  <cp:lastModifiedBy>Rupert Waldron</cp:lastModifiedBy>
  <cp:revision>97</cp:revision>
  <dcterms:created xsi:type="dcterms:W3CDTF">2022-08-24T15:23:13Z</dcterms:created>
  <dcterms:modified xsi:type="dcterms:W3CDTF">2023-02-11T14:40:56Z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</Properties>
</file>